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rme" panose="020B0604020202020204" charset="0"/>
      <p:regular r:id="rId30"/>
    </p:embeddedFont>
    <p:embeddedFont>
      <p:font typeface="Source Code Pro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DE2F45-166E-4762-9481-F94A08C11267}">
  <a:tblStyle styleId="{07DE2F45-166E-4762-9481-F94A08C112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53F7C1-9620-4CAB-80BF-A9F17F6D9A3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ADC991F-9021-4B29-B382-8B0FE252C43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9" autoAdjust="0"/>
  </p:normalViewPr>
  <p:slideViewPr>
    <p:cSldViewPr snapToGrid="0">
      <p:cViewPr varScale="1">
        <p:scale>
          <a:sx n="61" d="100"/>
          <a:sy n="61" d="100"/>
        </p:scale>
        <p:origin x="136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3bb36a16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67;g43bb36a16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3eaffcc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Google Shape;152;g43eaffcc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397a0603e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397a0603e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800" dirty="0"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3ba3d5a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g43ba3d5a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3bb36a1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g43bb36a1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0210dde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440210dde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3e8f4f44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43e8f4f44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3ea7401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3ea7401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5331124" y="6218042"/>
            <a:ext cx="4140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747703" y="4800601"/>
            <a:ext cx="793909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rme"/>
              <a:buNone/>
              <a:defRPr sz="2000" b="1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11"/>
          <p:cNvSpPr>
            <a:spLocks noGrp="1"/>
          </p:cNvSpPr>
          <p:nvPr>
            <p:ph type="pic" idx="2"/>
          </p:nvPr>
        </p:nvSpPr>
        <p:spPr>
          <a:xfrm>
            <a:off x="747703" y="402898"/>
            <a:ext cx="7939097" cy="432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747703" y="5367338"/>
            <a:ext cx="7939097" cy="439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2D2E2B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45651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45651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45651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 descr="bg.jpg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0" y="-19707"/>
            <a:ext cx="9144000" cy="687770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2"/>
          <p:cNvSpPr txBox="1"/>
          <p:nvPr/>
        </p:nvSpPr>
        <p:spPr>
          <a:xfrm>
            <a:off x="5331124" y="6218042"/>
            <a:ext cx="4140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5331124" y="6218042"/>
            <a:ext cx="4140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331124" y="6218042"/>
            <a:ext cx="4140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401086" y="430146"/>
            <a:ext cx="8397229" cy="5182226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63338" y="274639"/>
            <a:ext cx="812346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-7560124" y="1511301"/>
            <a:ext cx="8123462" cy="395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6234386" y="1600201"/>
            <a:ext cx="2452414" cy="2988015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5331124" y="6218042"/>
            <a:ext cx="41406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Electrical and Computer Engineering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3031782" y="569311"/>
            <a:ext cx="5655018" cy="204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3031782" y="2890346"/>
            <a:ext cx="5655017" cy="2748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0"/>
            <a:ext cx="2758966" cy="5940101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19402" y="4501931"/>
            <a:ext cx="7675313" cy="12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rme"/>
              <a:buNone/>
              <a:defRPr sz="4000" b="1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19402" y="3011380"/>
            <a:ext cx="7675314" cy="13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>
            <a:spLocks noGrp="1"/>
          </p:cNvSpPr>
          <p:nvPr>
            <p:ph type="pic" idx="2"/>
          </p:nvPr>
        </p:nvSpPr>
        <p:spPr>
          <a:xfrm>
            <a:off x="819401" y="378937"/>
            <a:ext cx="7675313" cy="2417007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99458" y="274639"/>
            <a:ext cx="828734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99458" y="1600201"/>
            <a:ext cx="4097003" cy="408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2D2E2B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732039" y="1600201"/>
            <a:ext cx="3954763" cy="408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2D2E2B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758966" y="274637"/>
            <a:ext cx="5927834" cy="74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Font typeface="Carme"/>
              <a:buNone/>
              <a:defRPr sz="38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758966" y="1215232"/>
            <a:ext cx="299544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2D2E2B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758966" y="1854994"/>
            <a:ext cx="2995448" cy="385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2D2E2B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5929586" y="1215232"/>
            <a:ext cx="2757214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rgbClr val="2D2E2B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4"/>
          </p:nvPr>
        </p:nvSpPr>
        <p:spPr>
          <a:xfrm>
            <a:off x="5929586" y="1854994"/>
            <a:ext cx="2757214" cy="385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rgbClr val="2D2E2B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rgbClr val="54565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rgbClr val="54565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5"/>
          </p:nvPr>
        </p:nvSpPr>
        <p:spPr>
          <a:xfrm>
            <a:off x="155267" y="274637"/>
            <a:ext cx="2452414" cy="2623723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>
            <a:spLocks noGrp="1"/>
          </p:cNvSpPr>
          <p:nvPr>
            <p:ph type="pic" idx="6"/>
          </p:nvPr>
        </p:nvSpPr>
        <p:spPr>
          <a:xfrm>
            <a:off x="155267" y="3116479"/>
            <a:ext cx="2452414" cy="2598308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216723" y="348214"/>
            <a:ext cx="3890524" cy="5233432"/>
          </a:xfrm>
          <a:prstGeom prst="rect">
            <a:avLst/>
          </a:prstGeom>
          <a:solidFill>
            <a:srgbClr val="545651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363309" y="348214"/>
            <a:ext cx="4435005" cy="530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460901" y="273049"/>
            <a:ext cx="5050305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rme"/>
              <a:buNone/>
              <a:defRPr sz="2000" b="1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964622" y="273052"/>
            <a:ext cx="2722179" cy="538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2"/>
          </p:nvPr>
        </p:nvSpPr>
        <p:spPr>
          <a:xfrm>
            <a:off x="460901" y="1435102"/>
            <a:ext cx="5050305" cy="421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2D2E2B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545651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545651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545651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bg.jpg"/>
          <p:cNvPicPr preferRelativeResize="0"/>
          <p:nvPr/>
        </p:nvPicPr>
        <p:blipFill rotWithShape="1">
          <a:blip r:embed="rId16">
            <a:alphaModFix amt="60000"/>
          </a:blip>
          <a:srcRect/>
          <a:stretch/>
        </p:blipFill>
        <p:spPr>
          <a:xfrm>
            <a:off x="0" y="-19707"/>
            <a:ext cx="9144000" cy="687770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86248" y="274639"/>
            <a:ext cx="800055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  <a:defRPr sz="4400" b="0" i="0" u="none" strike="noStrike" cap="none">
                <a:solidFill>
                  <a:schemeClr val="dk2"/>
                </a:solidFill>
                <a:latin typeface="Carme"/>
                <a:ea typeface="Carme"/>
                <a:cs typeface="Carme"/>
                <a:sym typeface="Carm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6248" y="1600201"/>
            <a:ext cx="8000552" cy="3950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D2E2B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2D2E2B"/>
                </a:solidFill>
                <a:latin typeface="Carme"/>
                <a:ea typeface="Carme"/>
                <a:cs typeface="Carme"/>
                <a:sym typeface="Car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54565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54565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545651"/>
                </a:solidFill>
                <a:latin typeface="Carme"/>
                <a:ea typeface="Carme"/>
                <a:cs typeface="Carme"/>
                <a:sym typeface="Car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" y="5940101"/>
            <a:ext cx="9143998" cy="917899"/>
          </a:xfrm>
          <a:prstGeom prst="rect">
            <a:avLst/>
          </a:prstGeom>
          <a:solidFill>
            <a:srgbClr val="4106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1" descr="HORIZ_BCoE_White.pdf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13971" y="6110096"/>
            <a:ext cx="2141036" cy="5839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rhistory.com/ham" TargetMode="External"/><Relationship Id="rId3" Type="http://schemas.openxmlformats.org/officeDocument/2006/relationships/hyperlink" Target="http://www.ecemsstate.edu" TargetMode="External"/><Relationship Id="rId7" Type="http://schemas.openxmlformats.org/officeDocument/2006/relationships/hyperlink" Target="https://www.mysafetysign.com/electrocution-symbol-triangle-warning-sign/sku-is-2026" TargetMode="External"/><Relationship Id="rId12" Type="http://schemas.openxmlformats.org/officeDocument/2006/relationships/hyperlink" Target="https://www.digikey.com/product-detail/en/texas-instruments/MSP-EXP430FR2355/296-50211-ND/9491427#imag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fjenterprises.com/Product.php?productid=MFJ-9982" TargetMode="External"/><Relationship Id="rId11" Type="http://schemas.openxmlformats.org/officeDocument/2006/relationships/hyperlink" Target="http://www.mfjenterprises.com/Categories.php?sub=0&amp;ref=5" TargetMode="External"/><Relationship Id="rId5" Type="http://schemas.openxmlformats.org/officeDocument/2006/relationships/hyperlink" Target="https://formufit.com/blogs/news/create-a-spiral-dipole-antenna-for-ham-radio" TargetMode="External"/><Relationship Id="rId10" Type="http://schemas.openxmlformats.org/officeDocument/2006/relationships/hyperlink" Target="https://engineeringtutorial.com/basics-of-current-transformer/" TargetMode="External"/><Relationship Id="rId4" Type="http://schemas.openxmlformats.org/officeDocument/2006/relationships/hyperlink" Target="http://www.ece.msstate.edu/people/faculty/dr-mehmet-kurum/" TargetMode="External"/><Relationship Id="rId9" Type="http://schemas.openxmlformats.org/officeDocument/2006/relationships/hyperlink" Target="https://www.commscope.com/Blog/Back-to-Basics-in-Microwave-Systems-Return-Loss-and-VSWR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parkfun.com/products/12779" TargetMode="External"/><Relationship Id="rId3" Type="http://schemas.openxmlformats.org/officeDocument/2006/relationships/hyperlink" Target="https://www.omc-stepperonline.com/hybrid-stepper-motor/nema-23-bipolar-18deg-24nm-340ozin-18a-495v-57x57x104mm-4-wires-23hs41-1804s.html?mfp=149-step-angle%5b1.8%5d,145-holding-torque-ncm%5b190,220,240,250,280,283,300,310,340,400,450,707,850,1300,2200,3000%5d" TargetMode="External"/><Relationship Id="rId7" Type="http://schemas.openxmlformats.org/officeDocument/2006/relationships/hyperlink" Target="https://www.sparkfun.com/products/1285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igikey.com/product-detail/en/trinamic-motion-control-gmbh/QSH5718-51-28-101/1460-1078-ND/4843429" TargetMode="External"/><Relationship Id="rId5" Type="http://schemas.openxmlformats.org/officeDocument/2006/relationships/hyperlink" Target="https://www.omc-stepperonline.com/geared-stepper-motor/nema-11-stepper-motor-bipolar-l51mm-w-gear-raio-1001-planetary-gearbox-11hs20-0674s-pg100.html" TargetMode="External"/><Relationship Id="rId10" Type="http://schemas.openxmlformats.org/officeDocument/2006/relationships/hyperlink" Target="https://www.digikey.com/product-detail/en/trinamic-motion-control-gmbh/TMC%20SILENTSTEPSTICK/1460-1159-ND/5724190?WT.srch=1&amp;gclid=EAIaIQobChMIk8-Ou5T63QIVCJyzCh0TjgHkEAYYASABEgKAzfD_BwE" TargetMode="External"/><Relationship Id="rId4" Type="http://schemas.openxmlformats.org/officeDocument/2006/relationships/hyperlink" Target="https://www.omc-stepperonline.com/nema-17-stepper-motor-bipolar-l33mm-w-gear-raio-271-planetary-gearbox-17hs13-0404s-pg27.html" TargetMode="External"/><Relationship Id="rId9" Type="http://schemas.openxmlformats.org/officeDocument/2006/relationships/hyperlink" Target="https://www.adafruit.com/product/143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nzelmetalspinning.com/steel-vs-aluminum.html" TargetMode="External"/><Relationship Id="rId7" Type="http://schemas.openxmlformats.org/officeDocument/2006/relationships/hyperlink" Target="https://agmetalminer.com/metal-prices/stainless-steel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fomine.com/investment/metal-prices/aluminum/" TargetMode="External"/><Relationship Id="rId5" Type="http://schemas.openxmlformats.org/officeDocument/2006/relationships/hyperlink" Target="http://www.coyotesteel.com/assets/img/PDFs/weightspercubicfoot.pdf" TargetMode="External"/><Relationship Id="rId4" Type="http://schemas.openxmlformats.org/officeDocument/2006/relationships/hyperlink" Target="https://www.metalsupermarkets.com/10-differences-aluminum-stainless-steel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339000" y="4448420"/>
            <a:ext cx="8466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Arial"/>
              <a:buNone/>
            </a:pPr>
            <a:r>
              <a:rPr lang="en-US" sz="3600" b="1" i="0" u="none" strike="noStrike" cap="non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Automatic ham radio antenna tuner</a:t>
            </a:r>
            <a:endParaRPr sz="360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571724" y="1530001"/>
            <a:ext cx="800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en-US" sz="7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Intellitune</a:t>
            </a:r>
            <a:endParaRPr sz="7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563350" y="0"/>
            <a:ext cx="81234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Standing Wave Ratio Sensor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5"/>
          <p:cNvSpPr txBox="1">
            <a:spLocks noGrp="1"/>
          </p:cNvSpPr>
          <p:nvPr>
            <p:ph type="body" idx="1"/>
          </p:nvPr>
        </p:nvSpPr>
        <p:spPr>
          <a:xfrm>
            <a:off x="352600" y="946175"/>
            <a:ext cx="8497500" cy="9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wide band current transformer will sense forward and reflected power on the feedline, with outputs connected to microcontroller.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398" y="1916987"/>
            <a:ext cx="7755300" cy="401451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8349075" y="5552600"/>
            <a:ext cx="1153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[7]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title"/>
          </p:nvPr>
        </p:nvSpPr>
        <p:spPr>
          <a:xfrm>
            <a:off x="510325" y="0"/>
            <a:ext cx="8123400" cy="78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Frequency Counter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1"/>
          </p:nvPr>
        </p:nvSpPr>
        <p:spPr>
          <a:xfrm>
            <a:off x="0" y="1026329"/>
            <a:ext cx="9144000" cy="174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•Schmitt Trigger converts analog RF signal to square wave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•Input conditioning for safe voltages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3191"/>
            <a:ext cx="9144001" cy="280275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7948900" y="5120975"/>
            <a:ext cx="1153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[8]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510275" y="0"/>
            <a:ext cx="81234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Tuning Process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563" y="705300"/>
            <a:ext cx="6746825" cy="51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510300" y="0"/>
            <a:ext cx="81234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Microcontroller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l="8382" r="11706"/>
          <a:stretch/>
        </p:blipFill>
        <p:spPr>
          <a:xfrm>
            <a:off x="6954970" y="1584150"/>
            <a:ext cx="2109029" cy="263933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28"/>
          <p:cNvGraphicFramePr/>
          <p:nvPr/>
        </p:nvGraphicFramePr>
        <p:xfrm>
          <a:off x="73725" y="1727200"/>
          <a:ext cx="6881250" cy="3434080"/>
        </p:xfrm>
        <a:graphic>
          <a:graphicData uri="http://schemas.openxmlformats.org/drawingml/2006/table">
            <a:tbl>
              <a:tblPr>
                <a:noFill/>
                <a:tableStyleId>{1E53F7C1-9620-4CAB-80BF-A9F17F6D9A36}</a:tableStyleId>
              </a:tblPr>
              <a:tblGrid>
                <a:gridCol w="221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Microcontroller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GPIO Pins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Clockspeed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 Uno Rev3</a:t>
                      </a:r>
                      <a:endParaRPr sz="24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 MHz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$22.00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Raspberry Pi 3 Model B+</a:t>
                      </a:r>
                      <a:endParaRPr sz="24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 GHz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$35.00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 MSP430 LaunchPad</a:t>
                      </a:r>
                      <a:endParaRPr sz="24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 MHz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$12.99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2400"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9" name="Google Shape;179;p28"/>
          <p:cNvSpPr txBox="1"/>
          <p:nvPr/>
        </p:nvSpPr>
        <p:spPr>
          <a:xfrm>
            <a:off x="6954975" y="4417475"/>
            <a:ext cx="21891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256kB FRAM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JTAG interface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28"/>
          <p:cNvSpPr txBox="1"/>
          <p:nvPr/>
        </p:nvSpPr>
        <p:spPr>
          <a:xfrm>
            <a:off x="7990500" y="4135700"/>
            <a:ext cx="1153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[9]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510275" y="-3"/>
            <a:ext cx="8123400" cy="8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Variable Components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l="18311" t="14938" r="18608" b="16252"/>
          <a:stretch/>
        </p:blipFill>
        <p:spPr>
          <a:xfrm>
            <a:off x="708763" y="1216400"/>
            <a:ext cx="3707265" cy="265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1020550" y="3940952"/>
            <a:ext cx="30837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Inductor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 Revolution Cycle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Satisfies 1.5-30 MHz tuning range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649296" y="1439604"/>
            <a:ext cx="4110926" cy="242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5162900" y="3940941"/>
            <a:ext cx="3083700" cy="13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Capacitor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revolution Cycle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500pf range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title"/>
          </p:nvPr>
        </p:nvSpPr>
        <p:spPr>
          <a:xfrm>
            <a:off x="510313" y="174624"/>
            <a:ext cx="81234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5" name="Google Shape;195;p30"/>
          <p:cNvGraphicFramePr/>
          <p:nvPr/>
        </p:nvGraphicFramePr>
        <p:xfrm>
          <a:off x="180213" y="1010088"/>
          <a:ext cx="8783575" cy="4754700"/>
        </p:xfrm>
        <a:graphic>
          <a:graphicData uri="http://schemas.openxmlformats.org/drawingml/2006/table">
            <a:tbl>
              <a:tblPr>
                <a:noFill/>
                <a:tableStyleId>{BADC991F-9021-4B29-B382-8B0FE252C432}</a:tableStyleId>
              </a:tblPr>
              <a:tblGrid>
                <a:gridCol w="19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Nema 23 [10]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Nema 17 geared[11]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Nema 11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geared[12]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Nema 17[13]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Operating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Voltage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4.95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2.3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Operating Current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1.7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0.067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Step Angle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0.067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$25.91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$26.87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$34.72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$55.59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2400"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highlight>
                            <a:srgbClr val="00FF00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2400"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title"/>
          </p:nvPr>
        </p:nvSpPr>
        <p:spPr>
          <a:xfrm>
            <a:off x="529050" y="-1"/>
            <a:ext cx="81234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Drivers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31"/>
          <p:cNvGraphicFramePr/>
          <p:nvPr/>
        </p:nvGraphicFramePr>
        <p:xfrm>
          <a:off x="299163" y="1552525"/>
          <a:ext cx="8583125" cy="4206090"/>
        </p:xfrm>
        <a:graphic>
          <a:graphicData uri="http://schemas.openxmlformats.org/drawingml/2006/table">
            <a:tbl>
              <a:tblPr>
                <a:noFill/>
                <a:tableStyleId>{BADC991F-9021-4B29-B382-8B0FE252C432}</a:tableStyleId>
              </a:tblPr>
              <a:tblGrid>
                <a:gridCol w="138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1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Big Easy Driver [14]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EasyDriver [15]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Adafruit Motor Shield V2 [16]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1460-1159 [17]</a:t>
                      </a:r>
                      <a:endParaRPr sz="2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Voltage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&lt;30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6 - 30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4.5 - 13.5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4.75-46 V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Driving Current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&lt;1.2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&lt;1.1 A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$19.95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$14.95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$19.95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$8.06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563325" y="-2"/>
            <a:ext cx="81234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Enclosure + User interface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t="3633"/>
          <a:stretch/>
        </p:blipFill>
        <p:spPr>
          <a:xfrm>
            <a:off x="1219025" y="3847875"/>
            <a:ext cx="6301325" cy="2078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32"/>
          <p:cNvGraphicFramePr/>
          <p:nvPr/>
        </p:nvGraphicFramePr>
        <p:xfrm>
          <a:off x="335275" y="855600"/>
          <a:ext cx="8535525" cy="3090075"/>
        </p:xfrm>
        <a:graphic>
          <a:graphicData uri="http://schemas.openxmlformats.org/drawingml/2006/table">
            <a:tbl>
              <a:tblPr>
                <a:noFill/>
                <a:tableStyleId>{BADC991F-9021-4B29-B382-8B0FE252C432}</a:tableStyleId>
              </a:tblPr>
              <a:tblGrid>
                <a:gridCol w="284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Material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Stainless Steel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Aluminum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Manufacturing Times[18][19]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Varies but typically longer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Varies but typically shorter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1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per cu./ft in pounds[20]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494.21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168.48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Price per lb.[21][22]</a:t>
                      </a:r>
                      <a:endParaRPr sz="16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$0.92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$1.62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Decision</a:t>
                      </a:r>
                      <a:endParaRPr sz="16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600" dirty="0">
                        <a:highlight>
                          <a:srgbClr val="E0666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6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9" name="Google Shape;209;p32"/>
          <p:cNvSpPr txBox="1"/>
          <p:nvPr/>
        </p:nvSpPr>
        <p:spPr>
          <a:xfrm>
            <a:off x="7520350" y="5580950"/>
            <a:ext cx="6069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[3]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510300" y="-3"/>
            <a:ext cx="8123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Timeline</a:t>
            </a:r>
            <a:endParaRPr sz="48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1677181" y="2145731"/>
            <a:ext cx="687000" cy="48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>
              <a:solidFill>
                <a:schemeClr val="dk1"/>
              </a:solidFill>
              <a:highlight>
                <a:schemeClr val="accent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33"/>
          <p:cNvGrpSpPr/>
          <p:nvPr/>
        </p:nvGrpSpPr>
        <p:grpSpPr>
          <a:xfrm>
            <a:off x="-97062" y="1576150"/>
            <a:ext cx="2203166" cy="3283077"/>
            <a:chOff x="571613" y="1975408"/>
            <a:chExt cx="1904700" cy="1889106"/>
          </a:xfrm>
        </p:grpSpPr>
        <p:sp>
          <p:nvSpPr>
            <p:cNvPr id="217" name="Google Shape;217;p33"/>
            <p:cNvSpPr/>
            <p:nvPr/>
          </p:nvSpPr>
          <p:spPr>
            <a:xfrm>
              <a:off x="969556" y="1975408"/>
              <a:ext cx="896100" cy="594300"/>
            </a:xfrm>
            <a:prstGeom prst="ellipse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33"/>
            <p:cNvSpPr txBox="1"/>
            <p:nvPr/>
          </p:nvSpPr>
          <p:spPr>
            <a:xfrm>
              <a:off x="1032328" y="2112060"/>
              <a:ext cx="8334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SzPts val="800"/>
                <a:buFont typeface="Roboto"/>
                <a:buNone/>
              </a:pPr>
              <a:r>
                <a:rPr lang="en-US" sz="2400" b="1" dirty="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8/18</a:t>
              </a:r>
              <a:endParaRPr sz="24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3"/>
            <p:cNvSpPr txBox="1"/>
            <p:nvPr/>
          </p:nvSpPr>
          <p:spPr>
            <a:xfrm>
              <a:off x="617528" y="2750056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000"/>
                <a:buFont typeface="Roboto"/>
                <a:buNone/>
              </a:pPr>
              <a:r>
                <a:rPr lang="en-US" sz="2400" b="1" dirty="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Initial Research</a:t>
              </a:r>
              <a:endParaRPr sz="2400" b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571613" y="3127114"/>
              <a:ext cx="19047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3"/>
                </a:buClr>
                <a:buSzPts val="800"/>
                <a:buFont typeface="Roboto"/>
                <a:buNone/>
              </a:pPr>
              <a:r>
                <a:rPr lang="en-US" sz="2400" i="1" dirty="0">
                  <a:solidFill>
                    <a:schemeClr val="accent3"/>
                  </a:solidFill>
                  <a:latin typeface="Calibri"/>
                  <a:ea typeface="Calibri"/>
                  <a:cs typeface="Calibri"/>
                  <a:sym typeface="Calibri"/>
                </a:rPr>
                <a:t>Technology learned</a:t>
              </a:r>
              <a:endParaRPr sz="2400" i="1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33"/>
          <p:cNvGrpSpPr/>
          <p:nvPr/>
        </p:nvGrpSpPr>
        <p:grpSpPr>
          <a:xfrm>
            <a:off x="2230938" y="1621375"/>
            <a:ext cx="2203166" cy="3231643"/>
            <a:chOff x="2584221" y="1946295"/>
            <a:chExt cx="1904700" cy="1908826"/>
          </a:xfrm>
        </p:grpSpPr>
        <p:sp>
          <p:nvSpPr>
            <p:cNvPr id="222" name="Google Shape;222;p33"/>
            <p:cNvSpPr/>
            <p:nvPr/>
          </p:nvSpPr>
          <p:spPr>
            <a:xfrm>
              <a:off x="3099090" y="1946295"/>
              <a:ext cx="909600" cy="594300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33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000"/>
                <a:buFont typeface="Roboto"/>
                <a:buNone/>
              </a:pPr>
              <a:r>
                <a:rPr lang="en-US" sz="2400" b="1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Development</a:t>
              </a:r>
              <a:endParaRPr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3"/>
            <p:cNvSpPr txBox="1"/>
            <p:nvPr/>
          </p:nvSpPr>
          <p:spPr>
            <a:xfrm>
              <a:off x="2584221" y="3117722"/>
              <a:ext cx="19047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2"/>
                </a:buClr>
                <a:buSzPts val="800"/>
                <a:buFont typeface="Roboto"/>
                <a:buNone/>
              </a:pPr>
              <a:r>
                <a:rPr lang="en-US" sz="2400" i="1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Designed and ordered components</a:t>
              </a:r>
              <a:endParaRPr sz="2400" i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3"/>
            <p:cNvSpPr txBox="1"/>
            <p:nvPr/>
          </p:nvSpPr>
          <p:spPr>
            <a:xfrm>
              <a:off x="3099126" y="2082946"/>
              <a:ext cx="9096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2"/>
                </a:buClr>
                <a:buSzPts val="800"/>
                <a:buFont typeface="Roboto"/>
                <a:buNone/>
              </a:pPr>
              <a:r>
                <a:rPr lang="en-US" sz="2400" b="1" dirty="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9/18</a:t>
              </a:r>
              <a:endParaRPr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33"/>
          <p:cNvGrpSpPr/>
          <p:nvPr/>
        </p:nvGrpSpPr>
        <p:grpSpPr>
          <a:xfrm>
            <a:off x="4666688" y="1645975"/>
            <a:ext cx="2203166" cy="3195668"/>
            <a:chOff x="4690061" y="1957153"/>
            <a:chExt cx="1904700" cy="1887577"/>
          </a:xfrm>
        </p:grpSpPr>
        <p:sp>
          <p:nvSpPr>
            <p:cNvPr id="227" name="Google Shape;227;p33"/>
            <p:cNvSpPr/>
            <p:nvPr/>
          </p:nvSpPr>
          <p:spPr>
            <a:xfrm>
              <a:off x="5201094" y="1957153"/>
              <a:ext cx="890700" cy="5943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33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000"/>
                <a:buFont typeface="Roboto"/>
                <a:buNone/>
              </a:pPr>
              <a:r>
                <a:rPr lang="en-US" sz="24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Integration</a:t>
              </a:r>
              <a:endParaRPr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33"/>
            <p:cNvSpPr txBox="1"/>
            <p:nvPr/>
          </p:nvSpPr>
          <p:spPr>
            <a:xfrm>
              <a:off x="4690061" y="3107330"/>
              <a:ext cx="19047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800"/>
                <a:buFont typeface="Roboto"/>
                <a:buNone/>
              </a:pPr>
              <a:r>
                <a:rPr lang="en-US" sz="2400" i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Piecing together the subsystems</a:t>
              </a:r>
              <a:endParaRPr sz="2400" i="1" dirty="0">
                <a:solidFill>
                  <a:srgbClr val="85858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3"/>
            <p:cNvSpPr txBox="1"/>
            <p:nvPr/>
          </p:nvSpPr>
          <p:spPr>
            <a:xfrm>
              <a:off x="4984378" y="2081104"/>
              <a:ext cx="13032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800"/>
                <a:buFont typeface="Roboto"/>
                <a:buNone/>
              </a:pPr>
              <a:r>
                <a:rPr lang="en-US" sz="24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10/18</a:t>
              </a:r>
              <a:endParaRPr sz="24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33"/>
          <p:cNvGrpSpPr/>
          <p:nvPr/>
        </p:nvGrpSpPr>
        <p:grpSpPr>
          <a:xfrm>
            <a:off x="7102438" y="1627300"/>
            <a:ext cx="2138623" cy="3213293"/>
            <a:chOff x="6795874" y="1957145"/>
            <a:chExt cx="1848900" cy="1897988"/>
          </a:xfrm>
        </p:grpSpPr>
        <p:sp>
          <p:nvSpPr>
            <p:cNvPr id="232" name="Google Shape;232;p33"/>
            <p:cNvSpPr/>
            <p:nvPr/>
          </p:nvSpPr>
          <p:spPr>
            <a:xfrm>
              <a:off x="7296587" y="1957145"/>
              <a:ext cx="900300" cy="594300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33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Debug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33"/>
            <p:cNvSpPr txBox="1"/>
            <p:nvPr/>
          </p:nvSpPr>
          <p:spPr>
            <a:xfrm>
              <a:off x="6795874" y="3117732"/>
              <a:ext cx="1848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800"/>
                <a:buFont typeface="Roboto"/>
                <a:buNone/>
              </a:pPr>
              <a:r>
                <a:rPr lang="en-US" sz="2400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Finalizing the product</a:t>
              </a:r>
              <a:endParaRPr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3"/>
            <p:cNvSpPr txBox="1"/>
            <p:nvPr/>
          </p:nvSpPr>
          <p:spPr>
            <a:xfrm>
              <a:off x="7238989" y="2086619"/>
              <a:ext cx="9579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800"/>
                <a:buFont typeface="Roboto"/>
                <a:buNone/>
              </a:pPr>
              <a:r>
                <a:rPr lang="en-US"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11/18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3"/>
          <p:cNvSpPr/>
          <p:nvPr/>
        </p:nvSpPr>
        <p:spPr>
          <a:xfrm>
            <a:off x="4213195" y="2145731"/>
            <a:ext cx="687000" cy="48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3"/>
          <p:cNvSpPr/>
          <p:nvPr/>
        </p:nvSpPr>
        <p:spPr>
          <a:xfrm>
            <a:off x="6650784" y="2145731"/>
            <a:ext cx="687000" cy="48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580975" y="0"/>
            <a:ext cx="81234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Progress 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1060800" y="1368525"/>
            <a:ext cx="73566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Subsystems identified</a:t>
            </a:r>
            <a:endParaRPr sz="44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417646"/>
            <a:ext cx="749100" cy="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1090350" y="2416274"/>
            <a:ext cx="72975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Schematic in the works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478921"/>
            <a:ext cx="749100" cy="7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3540196"/>
            <a:ext cx="749100" cy="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1060800" y="3432699"/>
            <a:ext cx="73566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40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Parts ordered</a:t>
            </a:r>
            <a:endParaRPr sz="440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4449121"/>
            <a:ext cx="749100" cy="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1060800" y="4390174"/>
            <a:ext cx="7356600" cy="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Counter Completed</a:t>
            </a:r>
            <a:endParaRPr sz="44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510300" y="0"/>
            <a:ext cx="8123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libri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2312800" y="4199625"/>
            <a:ext cx="20388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Jonah Stevens</a:t>
            </a:r>
            <a:endParaRPr sz="2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t="20769" b="7832"/>
          <a:stretch/>
        </p:blipFill>
        <p:spPr>
          <a:xfrm>
            <a:off x="2312799" y="1610301"/>
            <a:ext cx="2038800" cy="2589301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4">
            <a:alphaModFix/>
          </a:blip>
          <a:srcRect t="15333"/>
          <a:stretch/>
        </p:blipFill>
        <p:spPr>
          <a:xfrm>
            <a:off x="4617663" y="1610360"/>
            <a:ext cx="2038799" cy="2589225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17"/>
          <p:cNvSpPr txBox="1"/>
          <p:nvPr/>
        </p:nvSpPr>
        <p:spPr>
          <a:xfrm>
            <a:off x="6924001" y="4648699"/>
            <a:ext cx="1965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Electrical Engineering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4706100" y="4648699"/>
            <a:ext cx="1965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Electrical Engineering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2486250" y="4648699"/>
            <a:ext cx="1965300" cy="9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5">
            <a:alphaModFix/>
          </a:blip>
          <a:srcRect l="8255" t="25373" r="6376"/>
          <a:stretch/>
        </p:blipFill>
        <p:spPr>
          <a:xfrm>
            <a:off x="6922525" y="1616457"/>
            <a:ext cx="1965301" cy="2576981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" name="Google Shape;83;p17"/>
          <p:cNvSpPr txBox="1"/>
          <p:nvPr/>
        </p:nvSpPr>
        <p:spPr>
          <a:xfrm>
            <a:off x="112050" y="4648700"/>
            <a:ext cx="19653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Electrical Engineering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Calibri"/>
              <a:buNone/>
            </a:pPr>
            <a:r>
              <a:rPr lang="en-US"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Team Lead</a:t>
            </a:r>
            <a:endParaRPr sz="18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6">
            <a:alphaModFix/>
          </a:blip>
          <a:srcRect l="9789" t="26346" r="14083" b="3151"/>
          <a:stretch/>
        </p:blipFill>
        <p:spPr>
          <a:xfrm>
            <a:off x="213450" y="1610288"/>
            <a:ext cx="1863902" cy="2589313"/>
          </a:xfrm>
          <a:prstGeom prst="rect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p17"/>
          <p:cNvSpPr txBox="1"/>
          <p:nvPr/>
        </p:nvSpPr>
        <p:spPr>
          <a:xfrm>
            <a:off x="-68000" y="4199627"/>
            <a:ext cx="23808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Preston Peranich</a:t>
            </a:r>
            <a:endParaRPr sz="2400" b="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680493" y="4199624"/>
            <a:ext cx="18639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Haley Knable</a:t>
            </a:r>
            <a:endParaRPr sz="24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925950" y="4199625"/>
            <a:ext cx="196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40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Noah Ihediwa</a:t>
            </a:r>
            <a:endParaRPr sz="2400" i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563350" y="0"/>
            <a:ext cx="8123400" cy="8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563338" y="893289"/>
            <a:ext cx="8123400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[1] “Dr. Mehmet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Kurum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,”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www.ecemsstate.edu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, [Online]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http://www.ece.msstate.edu/people/faculty/dr-mehmet-kurum/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[Accessed: 1-Oct-2018].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[2] “Create a Spiral Dipole Antenna for a ham Radio,” formufit.com. [Online]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https://formufit.com/blogs/news/create-a-spiral-dipole-antenna-for-ham-radio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[Accessed: 1-Oct-2018].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[3] MFJ Enterprises, Inc., Starkville, MS, USA, “MFJ-998,”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https://www.mfjenterprises.com/Product.php?productid=MFJ-9982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. [Accessed: 18 Sep. 2018].</a:t>
            </a:r>
            <a:endParaRPr sz="110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[4] “ISO Electrical Shock - Electrocution Warning Sign Symbol, SKU: IS-2026,” MySafetySign.com. [Online]. Available: </a:t>
            </a:r>
            <a:r>
              <a:rPr lang="en-US" sz="11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https://www.mysafetysign.com/electrocution-symbol-triangle-warning-sign/sku-is-2026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.  [Accessed: 16-Oct-2018].</a:t>
            </a:r>
            <a:endParaRPr sz="11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[5] “More Links,” </a:t>
            </a:r>
            <a:r>
              <a:rPr lang="en-US" sz="1100" i="1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WW2 Navy Radio - The Radioman's Job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http://www.virhistory.com/ham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/ . [Accessed: 04-Oct-2018].</a:t>
            </a:r>
            <a:endParaRPr sz="11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[6 ] “Back to Basics in Microwave Systems: Return Loss and VSWR,” commonscope.com.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https://www.commscope.com/Blog/Back-to-Basics-in-Microwave-Systems-Return-Loss-and-VSWR/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[Accessed: 04-Oct-2018].</a:t>
            </a:r>
            <a:endParaRPr sz="11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[7] “Basics of Current Transformer,” engineeringtutorial.com. [Online]. </a:t>
            </a:r>
            <a:r>
              <a:rPr lang="en-US" sz="1100" dirty="0" err="1">
                <a:latin typeface="Calibri"/>
                <a:ea typeface="Calibri"/>
                <a:cs typeface="Calibri"/>
                <a:sym typeface="Calibri"/>
              </a:rPr>
              <a:t>Availiable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https://engineeringtutorial.com/basics-of-current-transformer/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[Accessed: 04-Oct-2018].</a:t>
            </a:r>
            <a:endParaRPr sz="11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8] MFJ Enterprises Inc., Starkville, MS, USA, “Tuners, Antenna Tuners,”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http://www.mfjenterprises.com/Categories.php?sub=0&amp;ref=5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. [Accessed: 30-Sep-2018].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[9] “296-50211-ND,” digkey.com.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https://www.digikey.com/product-detail/en/texas-instruments/MSP-EXP430FR2355/296-50211-ND/9491427#images</a:t>
            </a:r>
            <a:r>
              <a:rPr lang="en-US" sz="11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[Accessed: 04-Oct-2018].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1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563350" y="-151800"/>
            <a:ext cx="8123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563350" y="461906"/>
            <a:ext cx="8123400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[10] “</a:t>
            </a:r>
            <a:r>
              <a:rPr lang="en-US" sz="11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Nema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23 Bipolar 1.8 degree 2.4Nm(340 oz.in) 1.8A 4.95V 57x57x104mm 4 wires,” stepperonline.com, 2018.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3"/>
              </a:rPr>
              <a:t>https://www.omc-stepperonline.com/hybrid-stepper-motor/nema-23-bipolar-18deg-24nm-340ozin-18a-495v-57x57x104mm-4-wires-23hs41-1804s.html?mfp=149-step-angle%5B1.8%5D%2C145-holding-torque-ncm%5B190%2C220%2C240%2C250%2C280%2C283%2C300%2C310%2C340%2C400%2C450%2C707%2C850%2C1300%2C2200%2C3000%5D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3-Oct-2018].</a:t>
            </a: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[11] “</a:t>
            </a:r>
            <a:r>
              <a:rPr lang="en-US" sz="11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Nema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17 Stepper Motor Bipolar L=33mm w/ Gear Ratio 27:1 Planetary Gearbox,” stepperonline.com.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/>
              </a:rPr>
              <a:t>https://www.omc-stepperonline.com/nema-17-stepper-motor-bipolar-l33mm-w-gear-raio-271-planetary-gearbox-17hs13-0404s-pg27.html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3-Oct-2018].</a:t>
            </a: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[12] “</a:t>
            </a:r>
            <a:r>
              <a:rPr lang="en-US" sz="11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Nema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11 Stepper Motor Bipolar L=51mm w/ Gear Ratio 100:1 Planetary Gearbox,” stepperonline.com, 2018. [Online]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5"/>
              </a:rPr>
              <a:t>https://www.omc-stepperonline.com/geared-stepper-motor/nema-11-stepper-motor-bipolar-l51mm-w-gear-raio-1001-planetary-gearbox-11hs20-0674s-pg100.html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4-Oct-2018].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[13] “1460-1078-ND,” digikey.com.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6"/>
              </a:rPr>
              <a:t>https://www.digikey.com/product-detail/en/trinamic-motion-control-gmbh/QSH5718-51-28-101/1460-1078-ND/4843429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3-Oct-2018].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[14] “Big Easy Driver”, sparkfun.com, 2018. [Online] Available: </a:t>
            </a: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7"/>
              </a:rPr>
              <a:t>https://www.sparkfun.com/products/12859</a:t>
            </a: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16-Oct-2018].</a:t>
            </a:r>
            <a:endParaRPr sz="11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[15]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“</a:t>
            </a:r>
            <a:r>
              <a:rPr lang="en-US" sz="1100" dirty="0" err="1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EasyDriver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- Stepper Motor Driver”, sparkfun.com, [Online] Available: </a:t>
            </a: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8"/>
              </a:rPr>
              <a:t>https://www.sparkfun.com/products/12779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6-Oct-2018]. </a:t>
            </a: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[16] “Adafruit Motor/Stepper/Servo Shield for Arduino v2 Kit - v2.3,” adafruit.com, [Online]. Available: </a:t>
            </a: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9"/>
              </a:rPr>
              <a:t>https://www.adafruit.com/product/1438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5-Oct-2018].</a:t>
            </a: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[17] “1460-1159-ND,” digikey.com, [Online]. Available: </a:t>
            </a: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10"/>
              </a:rPr>
              <a:t>https://www.digikey.com/product-detail/en/trinamic-motion-control-gmbh/TMC%2520SILENTSTEPSTICK/1460-1159-ND/5724190?WT.srch=1&amp;gclid=EAIaIQobChMIk8-Ou5T63QIVCJyzCh0TjgHkEAYYASABEgKAzfD_BwE</a:t>
            </a: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 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4-Oct-2018].</a:t>
            </a: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100" i="0" u="none" strike="noStrike" cap="none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563350" y="0"/>
            <a:ext cx="81234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563338" y="1384430"/>
            <a:ext cx="8123400" cy="3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[18] “Steel versus Aluminum Weight, Strength, Cost, Malleability Comparison,” wenxelmetalspinning.com.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3"/>
              </a:rPr>
              <a:t>https://www.wenzelmetalspinning.com/steel-vs-aluminum.html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3-Oct-2018].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[19] “10 DIFFERENCES BETWEEN ALUMINUM AND STAINLESS STEEL,” metalsupermarkets.com. [Online]. Available: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/>
              </a:rPr>
              <a:t>https://www.metalsupermarkets.com/10-differences-aluminum-stainless-steel/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2-Oct-2018].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[20] “Weights of Various Metals in Pounds Per *Cubic Foot,” coyotesteel.com. [Online]. Available: </a:t>
            </a:r>
            <a:r>
              <a:rPr lang="en-US" sz="1100" u="sng" dirty="0">
                <a:solidFill>
                  <a:schemeClr val="hlink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  <a:hlinkClick r:id="rId5"/>
              </a:rPr>
              <a:t>http://www.coyotesteel.com/assets/img/PDFs/weightspercubicfoot.pdf</a:t>
            </a:r>
            <a:r>
              <a:rPr lang="en-US" sz="11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4-Oct-2018].</a:t>
            </a:r>
            <a:endParaRPr sz="1100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[21] “Aluminum Prices and Aluminum Price Charts,” infomine.com. [Online]. Available:</a:t>
            </a:r>
            <a:r>
              <a:rPr lang="en-US" sz="1100" dirty="0">
                <a:uFill>
                  <a:noFill/>
                </a:u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  <a:hlinkClick r:id="rId6"/>
              </a:rPr>
              <a:t> </a:t>
            </a:r>
            <a:endParaRPr sz="1100" dirty="0"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  <a:hlinkClick r:id="rId6"/>
              </a:rPr>
              <a:t>http://www.infomine.com/investment/metal-prices/aluminum/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7-Oct-2018].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[22] “Stainless Steel,”  agmetalminer.com. [Online]. Available:</a:t>
            </a:r>
            <a:r>
              <a:rPr lang="en-US" sz="1100" dirty="0">
                <a:uFill>
                  <a:noFill/>
                </a:u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  <a:hlinkClick r:id="rId7"/>
              </a:rPr>
              <a:t> </a:t>
            </a:r>
            <a:r>
              <a:rPr lang="en-US" sz="1100" u="sng" dirty="0">
                <a:solidFill>
                  <a:schemeClr val="accent6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  <a:hlinkClick r:id="rId7"/>
              </a:rPr>
              <a:t>https://agmetalminer.com/metal-prices/stainless-steel/</a:t>
            </a:r>
            <a:r>
              <a:rPr lang="en-US" sz="1100" dirty="0">
                <a:solidFill>
                  <a:schemeClr val="accent6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.</a:t>
            </a:r>
            <a:r>
              <a:rPr lang="en-US" sz="1100" dirty="0">
                <a:solidFill>
                  <a:srgbClr val="333333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[Accessed: 8-Oct-2018].</a:t>
            </a:r>
            <a:endParaRPr sz="1100" dirty="0">
              <a:solidFill>
                <a:schemeClr val="accent6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None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subTitle" idx="1"/>
          </p:nvPr>
        </p:nvSpPr>
        <p:spPr>
          <a:xfrm>
            <a:off x="339000" y="4448420"/>
            <a:ext cx="84660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1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Automatic ham radio antenna tuner</a:t>
            </a:r>
            <a:endParaRPr sz="360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571724" y="1530001"/>
            <a:ext cx="8000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</a:pPr>
            <a:r>
              <a:rPr lang="en-US" sz="72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Intellitune</a:t>
            </a:r>
            <a:endParaRPr sz="7200" b="1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510300" y="0"/>
            <a:ext cx="8123400" cy="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Faculty Advisor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588" t="4224" r="5978" b="4334"/>
          <a:stretch/>
        </p:blipFill>
        <p:spPr>
          <a:xfrm>
            <a:off x="6234601" y="1749849"/>
            <a:ext cx="2580300" cy="38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0" y="716950"/>
            <a:ext cx="6240900" cy="51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urce Code Pro"/>
              <a:buNone/>
            </a:pPr>
            <a:r>
              <a:rPr lang="en-US"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Education/Qualification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BS, Electrical and Electronics Engineering, </a:t>
            </a: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Bogazici University, 2003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MS, Electrical and computer Engineering,</a:t>
            </a: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George Washington University, 2005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1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PhD, Electrical and Computer Engineering, G</a:t>
            </a: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eorge Washington University, 2009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Relevant Research and Interest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Microwave and Millimeter-wave Remote Sensing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RF Sensors and Systems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➢"/>
            </a:pPr>
            <a:r>
              <a:rPr lang="en-US" sz="240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Antennas and Computational Electromagnetics</a:t>
            </a:r>
            <a:endParaRPr sz="240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776200" y="1087151"/>
            <a:ext cx="34971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</a:pPr>
            <a:r>
              <a:rPr lang="en-US" sz="30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Dr. Mehmet Kurum</a:t>
            </a:r>
            <a:endParaRPr sz="30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8414650" y="5631850"/>
            <a:ext cx="1173000" cy="2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[1]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86250" y="-3"/>
            <a:ext cx="8000700" cy="86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Ham Radio Introduction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5" y="981599"/>
            <a:ext cx="8592876" cy="446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7814625" y="5558500"/>
            <a:ext cx="1153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[2]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510300" y="-2"/>
            <a:ext cx="8123400" cy="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6947" y="1587444"/>
            <a:ext cx="4273944" cy="3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563350" y="1587450"/>
            <a:ext cx="3117300" cy="3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Amateur Radio Application of Antenna Tuning Unit (ATU)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Manual vs. Automatic Tuning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MFJ-998 Model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7959600" y="4927650"/>
            <a:ext cx="6741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[3]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t="14166" b="4227"/>
          <a:stretch/>
        </p:blipFill>
        <p:spPr>
          <a:xfrm>
            <a:off x="-112075" y="0"/>
            <a:ext cx="9592250" cy="58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10300" y="-55600"/>
            <a:ext cx="8123400" cy="8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Technical Constraints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2" name="Google Shape;122;p22"/>
          <p:cNvGraphicFramePr/>
          <p:nvPr/>
        </p:nvGraphicFramePr>
        <p:xfrm>
          <a:off x="177819" y="769735"/>
          <a:ext cx="8788350" cy="5003195"/>
        </p:xfrm>
        <a:graphic>
          <a:graphicData uri="http://schemas.openxmlformats.org/drawingml/2006/table">
            <a:tbl>
              <a:tblPr>
                <a:noFill/>
                <a:tableStyleId>{07DE2F45-166E-4762-9481-F94A08C11267}</a:tableStyleId>
              </a:tblPr>
              <a:tblGrid>
                <a:gridCol w="21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6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2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Name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Times New Roman"/>
                        <a:buNone/>
                      </a:pPr>
                      <a:r>
                        <a:rPr lang="en-US" sz="2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2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Rating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Handle 1.5 kW of power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Bandwidth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Pass through frequencies from 1.5 MHz to 30 MHz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8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VSWR Sensing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Determine the voltage standing wave ratio (VSWR) up to a 32:1 mismatch.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57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 Sampling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Sample the transmitting signal and determine frequency up to 30 MHz 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7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Impedance Matching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a tuning network that can match impedances from 12-1600 ohms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lnL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66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651500" y="-1"/>
            <a:ext cx="8123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rme"/>
              <a:buNone/>
            </a:pP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Practical </a:t>
            </a: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onstraints</a:t>
            </a:r>
            <a:endParaRPr sz="480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123" y="1309999"/>
            <a:ext cx="4500425" cy="28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703529" y="4627850"/>
            <a:ext cx="2556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Safety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[4]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887550" y="4627850"/>
            <a:ext cx="30756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3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Size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[5]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23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725" y="1310000"/>
            <a:ext cx="3234525" cy="28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563350" y="0"/>
            <a:ext cx="8123400" cy="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-US" sz="4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Standing Wave Ratio?</a:t>
            </a:r>
            <a:endParaRPr sz="48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216975" y="2936200"/>
            <a:ext cx="39132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Circle on chart represents constant SWR along transmission line.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All impedances normalized.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750" y="878825"/>
            <a:ext cx="4949250" cy="4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50" y="4699475"/>
            <a:ext cx="2410350" cy="72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78817"/>
            <a:ext cx="4042350" cy="19570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5909625" y="2593700"/>
            <a:ext cx="1519500" cy="15195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7223775" y="2307875"/>
            <a:ext cx="549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3000" baseline="-25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30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595050" y="3450175"/>
            <a:ext cx="549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-US" sz="3000" baseline="-25000">
                <a:latin typeface="Calibri"/>
                <a:ea typeface="Calibri"/>
                <a:cs typeface="Calibri"/>
                <a:sym typeface="Calibri"/>
              </a:rPr>
              <a:t>in</a:t>
            </a:r>
            <a:endParaRPr sz="30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7218975" y="2835875"/>
            <a:ext cx="57900" cy="53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5967575" y="3687475"/>
            <a:ext cx="57900" cy="534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 rot="4767160">
            <a:off x="5826550" y="2531227"/>
            <a:ext cx="1737253" cy="1737253"/>
          </a:xfrm>
          <a:prstGeom prst="arc">
            <a:avLst>
              <a:gd name="adj1" fmla="val 15079833"/>
              <a:gd name="adj2" fmla="val 314750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/>
          <p:nvPr/>
        </p:nvSpPr>
        <p:spPr>
          <a:xfrm rot="-2508393">
            <a:off x="6075206" y="4006505"/>
            <a:ext cx="49504" cy="49704"/>
          </a:xfrm>
          <a:prstGeom prst="triangle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7289013" y="3810400"/>
            <a:ext cx="4191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λ</a:t>
            </a:r>
            <a:endParaRPr sz="30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3319525" y="2456975"/>
            <a:ext cx="11535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[6]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SU_Maroon&amp;Grey">
  <a:themeElements>
    <a:clrScheme name="Custom 1">
      <a:dk1>
        <a:srgbClr val="000000"/>
      </a:dk1>
      <a:lt1>
        <a:srgbClr val="FFFFFF"/>
      </a:lt1>
      <a:dk2>
        <a:srgbClr val="5E091A"/>
      </a:dk2>
      <a:lt2>
        <a:srgbClr val="E2E4DB"/>
      </a:lt2>
      <a:accent1>
        <a:srgbClr val="5E091A"/>
      </a:accent1>
      <a:accent2>
        <a:srgbClr val="410611"/>
      </a:accent2>
      <a:accent3>
        <a:srgbClr val="545651"/>
      </a:accent3>
      <a:accent4>
        <a:srgbClr val="848780"/>
      </a:accent4>
      <a:accent5>
        <a:srgbClr val="B9BDB3"/>
      </a:accent5>
      <a:accent6>
        <a:srgbClr val="890C25"/>
      </a:accent6>
      <a:hlink>
        <a:srgbClr val="890C25"/>
      </a:hlink>
      <a:folHlink>
        <a:srgbClr val="890C2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Office PowerPoint</Application>
  <PresentationFormat>On-screen Show (4:3)</PresentationFormat>
  <Paragraphs>238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Carme</vt:lpstr>
      <vt:lpstr>Arial</vt:lpstr>
      <vt:lpstr>Roboto</vt:lpstr>
      <vt:lpstr>Times New Roman</vt:lpstr>
      <vt:lpstr>Source Code Pro</vt:lpstr>
      <vt:lpstr>MSU_Maroon&amp;Grey</vt:lpstr>
      <vt:lpstr>Intellitune</vt:lpstr>
      <vt:lpstr>Team Members</vt:lpstr>
      <vt:lpstr>Faculty Advisor</vt:lpstr>
      <vt:lpstr>Ham Radio Introduction</vt:lpstr>
      <vt:lpstr>Problem Statement</vt:lpstr>
      <vt:lpstr>PowerPoint Presentation</vt:lpstr>
      <vt:lpstr>Technical Constraints</vt:lpstr>
      <vt:lpstr>Practical Constraints</vt:lpstr>
      <vt:lpstr>What is Standing Wave Ratio?</vt:lpstr>
      <vt:lpstr>Standing Wave Ratio Sensor</vt:lpstr>
      <vt:lpstr>Frequency Counter</vt:lpstr>
      <vt:lpstr>Tuning Process</vt:lpstr>
      <vt:lpstr>Microcontroller</vt:lpstr>
      <vt:lpstr>Variable Components</vt:lpstr>
      <vt:lpstr>Motors</vt:lpstr>
      <vt:lpstr>Drivers</vt:lpstr>
      <vt:lpstr>Enclosure + User interface</vt:lpstr>
      <vt:lpstr>Timeline</vt:lpstr>
      <vt:lpstr>Progress </vt:lpstr>
      <vt:lpstr>References</vt:lpstr>
      <vt:lpstr>References</vt:lpstr>
      <vt:lpstr>References</vt:lpstr>
      <vt:lpstr>Intellitune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Intellitune</dc:title>
  <cp:lastModifiedBy>Preston Peranich</cp:lastModifiedBy>
  <cp:revision>1</cp:revision>
  <dcterms:modified xsi:type="dcterms:W3CDTF">2018-10-16T18:54:27Z</dcterms:modified>
</cp:coreProperties>
</file>